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embeddedFontLst>
    <p:embeddedFont>
      <p:font typeface="Roboto Slab"/>
      <p:regular r:id="rId21"/>
      <p:bold r:id="rId22"/>
    </p:embeddedFont>
    <p:embeddedFont>
      <p:font typeface="Robo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obotoSlab-bold.fntdata"/><Relationship Id="rId21" Type="http://schemas.openxmlformats.org/officeDocument/2006/relationships/font" Target="fonts/RobotoSlab-regular.fntdata"/><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boldItalic.fntdata"/><Relationship Id="rId25" Type="http://schemas.openxmlformats.org/officeDocument/2006/relationships/font" Target="fonts/Robo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71f27e96a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1f27e96a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7f97f8802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7f97f8802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7f97f8802d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7f97f8802d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7f97f8802d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7f97f8802d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g7f97f8802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7f97f8802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7f97f8802d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7f97f8802d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7f97f8802d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f97f8802d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7f97f8802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7f97f8802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7f97f8802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7f97f8802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g7f97f8802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7f97f8802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7f97f8802d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7f97f8802d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Google Shape;144;g7f97f8802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7f97f8802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 name="Shape 149"/>
        <p:cNvGrpSpPr/>
        <p:nvPr/>
      </p:nvGrpSpPr>
      <p:grpSpPr>
        <a:xfrm>
          <a:off x="0" y="0"/>
          <a:ext cx="0" cy="0"/>
          <a:chOff x="0" y="0"/>
          <a:chExt cx="0" cy="0"/>
        </a:xfrm>
      </p:grpSpPr>
      <p:sp>
        <p:nvSpPr>
          <p:cNvPr id="150" name="Google Shape;150;g7f97f8802d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7f97f8802d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g7f97f8802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7f97f8802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no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rina">
    <p:bg>
      <p:bgPr>
        <a:solidFill>
          <a:srgbClr val="7F600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www.youtube.com/watch?v=e68CoE70Mk8" TargetMode="Externa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vimeo.com/6927484" TargetMode="Externa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www.youtube.com/watch?v=WvbRswjkloM" TargetMode="External"/><Relationship Id="rId4" Type="http://schemas.openxmlformats.org/officeDocument/2006/relationships/image" Target="../media/image8.jpg"/><Relationship Id="rId5" Type="http://schemas.openxmlformats.org/officeDocument/2006/relationships/hyperlink" Target="http://www.youtube.com/watch?v=ij6gmt5PHug" TargetMode="External"/><Relationship Id="rId6"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Y2jY4f48KU8" TargetMode="Externa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tAJYARIngtg" TargetMode="Externa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GES4vVtHmz8" TargetMode="External"/><Relationship Id="rId4" Type="http://schemas.openxmlformats.org/officeDocument/2006/relationships/image" Target="../media/image6.jpg"/><Relationship Id="rId5" Type="http://schemas.openxmlformats.org/officeDocument/2006/relationships/hyperlink" Target="http://www.youtube.com/watch?v=saRt2Vhrvxc" TargetMode="External"/><Relationship Id="rId6"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OL0jvYEwMig" TargetMode="Externa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www.youtube.com/watch?v=0-kTrqr70Qs" TargetMode="External"/><Relationship Id="rId4" Type="http://schemas.openxmlformats.org/officeDocument/2006/relationships/image" Target="../media/image19.jpg"/><Relationship Id="rId5" Type="http://schemas.openxmlformats.org/officeDocument/2006/relationships/hyperlink" Target="http://www.youtube.com/watch?v=V71eymXhgXI" TargetMode="External"/><Relationship Id="rId6"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QGMw6mMUpwg" TargetMode="External"/><Relationship Id="rId4" Type="http://schemas.openxmlformats.org/officeDocument/2006/relationships/image" Target="../media/image10.jpg"/><Relationship Id="rId5" Type="http://schemas.openxmlformats.org/officeDocument/2006/relationships/hyperlink" Target="http://www.youtube.com/watch?v=wHhaYiVtfIs" TargetMode="External"/><Relationship Id="rId6"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 Id="rId4" Type="http://schemas.openxmlformats.org/officeDocument/2006/relationships/hyperlink" Target="https://vimeo.com/josephmarcus/policing-gentrificatio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www.youtube.com/watch?v=vwePQUhKWBw" TargetMode="External"/><Relationship Id="rId4" Type="http://schemas.openxmlformats.org/officeDocument/2006/relationships/image" Target="../media/image13.jpg"/><Relationship Id="rId5" Type="http://schemas.openxmlformats.org/officeDocument/2006/relationships/hyperlink" Target="http://www.youtube.com/watch?v=mDCZ5_yYXz4" TargetMode="External"/><Relationship Id="rId6"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EMZIK3dAOR8" TargetMode="Externa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gPRfl4AGc2g" TargetMode="Externa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LNmlQhAnq9I" TargetMode="External"/><Relationship Id="rId4" Type="http://schemas.openxmlformats.org/officeDocument/2006/relationships/image" Target="../media/image16.jpg"/><Relationship Id="rId5" Type="http://schemas.openxmlformats.org/officeDocument/2006/relationships/hyperlink" Target="http://www.youtube.com/watch?v=2dMdvh4ar3E" TargetMode="External"/><Relationship Id="rId6"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2" y="1188925"/>
            <a:ext cx="5783400" cy="14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AMST 140 Washington: Life inside a Monument</a:t>
            </a:r>
            <a:endParaRPr/>
          </a:p>
        </p:txBody>
      </p:sp>
      <p:sp>
        <p:nvSpPr>
          <p:cNvPr id="64" name="Google Shape;64;p13"/>
          <p:cNvSpPr txBox="1"/>
          <p:nvPr>
            <p:ph idx="1" type="subTitle"/>
          </p:nvPr>
        </p:nvSpPr>
        <p:spPr>
          <a:xfrm>
            <a:off x="1680302" y="3049450"/>
            <a:ext cx="5783400" cy="90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6"/>
                </a:solidFill>
              </a:rPr>
              <a:t>Week 12: Gentrification &amp; Culture - </a:t>
            </a:r>
            <a:endParaRPr>
              <a:solidFill>
                <a:schemeClr val="accent6"/>
              </a:solidFill>
            </a:endParaRPr>
          </a:p>
          <a:p>
            <a:pPr indent="0" lvl="0" marL="0" rtl="0" algn="ctr">
              <a:spcBef>
                <a:spcPts val="0"/>
              </a:spcBef>
              <a:spcAft>
                <a:spcPts val="0"/>
              </a:spcAft>
              <a:buNone/>
            </a:pPr>
            <a:r>
              <a:rPr lang="en">
                <a:solidFill>
                  <a:schemeClr val="accent6"/>
                </a:solidFill>
              </a:rPr>
              <a:t>A Deeper Dive</a:t>
            </a:r>
            <a:endParaRPr>
              <a:solidFill>
                <a:schemeClr val="accent6"/>
              </a:solidFill>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On Gentrification - A Primer for today</a:t>
            </a:r>
            <a:endParaRPr i="1"/>
          </a:p>
        </p:txBody>
      </p:sp>
      <p:pic>
        <p:nvPicPr>
          <p:cNvPr descr="Redlining: the racist housing policy from the Jim Crow era that still affects us today.&#10;&#10;SUBSCRIBE to get the latest truTV content: http://bit.ly/truTVSubscribe&#10;Check Adam’s Sources: http://bit.ly/1Q7MHpK &#10;&#10;Check out videos from Impractical Jokers: http://bit.ly/IJTruTV&#10;Check out videos from Billy On The Street: http://bit.ly/BillyOnTheStreet&#10;Check out videos from Adam Ruins Everything: http://bit.ly/ARETruTV&#10;Check out videos from The Carbonaro Effect: http://bit.ly/TheCarbonaroEffect&#10;Check out videos from Comedy Knockout: http://bit.ly/ComedyKnockout&#10;Check out videos from Hack My Life: Inside Hacks: http://bit.ly/HackMyLife&#10;Check out videos from Talk Show The Game Show: http://bit.ly/TalkShowTheGameShow&#10;Check out videos from Upscale with Prentice Penny: http://bit.ly/UpscaleWithPrenticePenny&#10;&#10;See more from truTV: http://bit.ly/FunnyBecauseItsTRU&#10;Like truTV on Facebook: http://bit.ly/truTVFacebook&#10;Follow truTV on Twitter: http://bit.ly/truTVTweets&#10;Follow truTV on Instagram: http://bit.ly/truTVInsta&#10;&#10;About Adam Ruins Everything:&#10;In Adam Ruins Everything, host Adam Conover employs a combination of comedy, history and science to dispel widespread misconceptions about everything we take for granted. A blend of entertainment and enlightenment, Adam Ruins Everything is like that friend who knows a little bit too much about everything and is going to tell you about it... whether you like it or not. &#10;&#10;About truTV:&#10;Seen across multiple platforms in 90 million households, truTV delivers a fresh and unexpected take on comedy with such popular original series as Impractical Jokers, Billy on the Street, The Carbonaro Effect, Adam Ruins Everything, Hack My Life and Fameless, as well as the original scripted comedy Those Who Can’t. The fun doesn’t stop there. truTV is also a partner in airing the NCAA Division I Men’s Basketball Championship.&#10;&#10;Adam Ruins Everything - The Disturbing History of the Suburbs | truTV&#10;http://bit.ly/truTVSubscribe" id="70" name="Google Shape;70;p14" title="Adam Ruins Everything - The Disturbing History of the Suburbs | truTV">
            <a:hlinkClick r:id="rId3"/>
          </p:cNvPr>
          <p:cNvPicPr preferRelativeResize="0"/>
          <p:nvPr/>
        </p:nvPicPr>
        <p:blipFill>
          <a:blip r:embed="rId4">
            <a:alphaModFix/>
          </a:blip>
          <a:stretch>
            <a:fillRect/>
          </a:stretch>
        </p:blipFill>
        <p:spPr>
          <a:xfrm>
            <a:off x="4184100" y="1341200"/>
            <a:ext cx="4572000" cy="3429000"/>
          </a:xfrm>
          <a:prstGeom prst="rect">
            <a:avLst/>
          </a:prstGeom>
          <a:noFill/>
          <a:ln cap="flat" cmpd="sng" w="28575">
            <a:solidFill>
              <a:schemeClr val="dk2"/>
            </a:solidFill>
            <a:prstDash val="solid"/>
            <a:round/>
            <a:headEnd len="sm" w="sm" type="none"/>
            <a:tailEnd len="sm" w="sm" type="none"/>
          </a:ln>
        </p:spPr>
      </p:pic>
      <p:sp>
        <p:nvSpPr>
          <p:cNvPr id="71" name="Google Shape;71;p14"/>
          <p:cNvSpPr txBox="1"/>
          <p:nvPr/>
        </p:nvSpPr>
        <p:spPr>
          <a:xfrm>
            <a:off x="425625" y="1482800"/>
            <a:ext cx="3528600" cy="3429000"/>
          </a:xfrm>
          <a:prstGeom prst="rect">
            <a:avLst/>
          </a:prstGeom>
          <a:solidFill>
            <a:srgbClr val="CFE2F3"/>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Roboto"/>
                <a:ea typeface="Roboto"/>
                <a:cs typeface="Roboto"/>
                <a:sym typeface="Roboto"/>
              </a:rPr>
              <a:t>In your notes record the following:</a:t>
            </a:r>
            <a:endParaRPr b="1" sz="1800">
              <a:latin typeface="Roboto"/>
              <a:ea typeface="Roboto"/>
              <a:cs typeface="Roboto"/>
              <a:sym typeface="Roboto"/>
            </a:endParaRPr>
          </a:p>
          <a:p>
            <a:pPr indent="0" lvl="0" marL="0" rtl="0" algn="l">
              <a:spcBef>
                <a:spcPts val="0"/>
              </a:spcBef>
              <a:spcAft>
                <a:spcPts val="0"/>
              </a:spcAft>
              <a:buNone/>
            </a:pPr>
            <a:r>
              <a:t/>
            </a:r>
            <a:endParaRPr b="1" sz="1800">
              <a:latin typeface="Roboto"/>
              <a:ea typeface="Roboto"/>
              <a:cs typeface="Roboto"/>
              <a:sym typeface="Roboto"/>
            </a:endParaRPr>
          </a:p>
          <a:p>
            <a:pPr indent="-330200" lvl="0" marL="457200" rtl="0" algn="l">
              <a:spcBef>
                <a:spcPts val="0"/>
              </a:spcBef>
              <a:spcAft>
                <a:spcPts val="0"/>
              </a:spcAft>
              <a:buSzPts val="1600"/>
              <a:buFont typeface="Roboto"/>
              <a:buChar char="●"/>
            </a:pPr>
            <a:r>
              <a:rPr lang="en" sz="1600">
                <a:latin typeface="Roboto"/>
                <a:ea typeface="Roboto"/>
                <a:cs typeface="Roboto"/>
                <a:sym typeface="Roboto"/>
              </a:rPr>
              <a:t>How did “redlining” result in compounding positive benefits to white families in America? </a:t>
            </a:r>
            <a:endParaRPr sz="1600">
              <a:latin typeface="Roboto"/>
              <a:ea typeface="Roboto"/>
              <a:cs typeface="Roboto"/>
              <a:sym typeface="Roboto"/>
            </a:endParaRPr>
          </a:p>
          <a:p>
            <a:pPr indent="0" lvl="0" marL="914400" rtl="0" algn="l">
              <a:spcBef>
                <a:spcPts val="0"/>
              </a:spcBef>
              <a:spcAft>
                <a:spcPts val="0"/>
              </a:spcAft>
              <a:buNone/>
            </a:pPr>
            <a:r>
              <a:t/>
            </a:r>
            <a:endParaRPr sz="1600">
              <a:latin typeface="Roboto"/>
              <a:ea typeface="Roboto"/>
              <a:cs typeface="Roboto"/>
              <a:sym typeface="Roboto"/>
            </a:endParaRPr>
          </a:p>
          <a:p>
            <a:pPr indent="-330200" lvl="0" marL="457200" rtl="0" algn="l">
              <a:spcBef>
                <a:spcPts val="0"/>
              </a:spcBef>
              <a:spcAft>
                <a:spcPts val="0"/>
              </a:spcAft>
              <a:buSzPts val="1600"/>
              <a:buFont typeface="Roboto"/>
              <a:buChar char="●"/>
            </a:pPr>
            <a:r>
              <a:rPr lang="en" sz="1600">
                <a:latin typeface="Roboto"/>
                <a:ea typeface="Roboto"/>
                <a:cs typeface="Roboto"/>
                <a:sym typeface="Roboto"/>
              </a:rPr>
              <a:t>How did it do the opposite for people of color?</a:t>
            </a:r>
            <a:endParaRPr sz="1600">
              <a:latin typeface="Roboto"/>
              <a:ea typeface="Roboto"/>
              <a:cs typeface="Roboto"/>
              <a:sym typeface="Roboto"/>
            </a:endParaRPr>
          </a:p>
          <a:p>
            <a:pPr indent="0" lvl="0" marL="914400" rtl="0" algn="l">
              <a:spcBef>
                <a:spcPts val="0"/>
              </a:spcBef>
              <a:spcAft>
                <a:spcPts val="0"/>
              </a:spcAft>
              <a:buNone/>
            </a:pPr>
            <a:r>
              <a:t/>
            </a:r>
            <a:endParaRPr sz="1600">
              <a:latin typeface="Roboto"/>
              <a:ea typeface="Roboto"/>
              <a:cs typeface="Roboto"/>
              <a:sym typeface="Roboto"/>
            </a:endParaRPr>
          </a:p>
          <a:p>
            <a:pPr indent="-330200" lvl="0" marL="457200" rtl="0" algn="l">
              <a:spcBef>
                <a:spcPts val="0"/>
              </a:spcBef>
              <a:spcAft>
                <a:spcPts val="0"/>
              </a:spcAft>
              <a:buSzPts val="1600"/>
              <a:buFont typeface="Roboto"/>
              <a:buChar char="●"/>
            </a:pPr>
            <a:r>
              <a:rPr lang="en" sz="1600">
                <a:latin typeface="Roboto"/>
                <a:ea typeface="Roboto"/>
                <a:cs typeface="Roboto"/>
                <a:sym typeface="Roboto"/>
              </a:rPr>
              <a:t>What are the lasting effects?</a:t>
            </a:r>
            <a:endParaRPr sz="1600">
              <a:latin typeface="Roboto"/>
              <a:ea typeface="Roboto"/>
              <a:cs typeface="Roboto"/>
              <a:sym typeface="Roboto"/>
            </a:endParaRPr>
          </a:p>
          <a:p>
            <a:pPr indent="0" lvl="0" marL="914400" rtl="0" algn="l">
              <a:spcBef>
                <a:spcPts val="0"/>
              </a:spcBef>
              <a:spcAft>
                <a:spcPts val="0"/>
              </a:spcAft>
              <a:buNone/>
            </a:pPr>
            <a:r>
              <a:t/>
            </a:r>
            <a:endParaRPr>
              <a:latin typeface="Roboto"/>
              <a:ea typeface="Roboto"/>
              <a:cs typeface="Roboto"/>
              <a:sym typeface="Roboto"/>
            </a:endParaRPr>
          </a:p>
          <a:p>
            <a:pPr indent="0" lvl="0" marL="457200" rtl="0" algn="l">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“Old” DC: Explore the Culture via Petey Greene</a:t>
            </a:r>
            <a:endParaRPr/>
          </a:p>
        </p:txBody>
      </p:sp>
      <p:sp>
        <p:nvSpPr>
          <p:cNvPr id="77" name="Google Shape;77;p15"/>
          <p:cNvSpPr txBox="1"/>
          <p:nvPr>
            <p:ph idx="1" type="body"/>
          </p:nvPr>
        </p:nvSpPr>
        <p:spPr>
          <a:xfrm>
            <a:off x="315775" y="1379975"/>
            <a:ext cx="2512500" cy="3150900"/>
          </a:xfrm>
          <a:prstGeom prst="rect">
            <a:avLst/>
          </a:prstGeom>
          <a:solidFill>
            <a:srgbClr val="C9DAF8"/>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Petey Greene said and featured </a:t>
            </a:r>
            <a:r>
              <a:rPr i="1" lang="en">
                <a:solidFill>
                  <a:srgbClr val="000000"/>
                </a:solidFill>
              </a:rPr>
              <a:t>highly</a:t>
            </a:r>
            <a:r>
              <a:rPr lang="en">
                <a:solidFill>
                  <a:srgbClr val="000000"/>
                </a:solidFill>
              </a:rPr>
              <a:t> controversial and even offensive things. </a:t>
            </a:r>
            <a:endParaRPr>
              <a:solidFill>
                <a:srgbClr val="000000"/>
              </a:solidFill>
            </a:endParaRPr>
          </a:p>
          <a:p>
            <a:pPr indent="0" lvl="0" marL="0" rtl="0" algn="l">
              <a:spcBef>
                <a:spcPts val="1600"/>
              </a:spcBef>
              <a:spcAft>
                <a:spcPts val="1600"/>
              </a:spcAft>
              <a:buNone/>
            </a:pPr>
            <a:r>
              <a:rPr lang="en">
                <a:solidFill>
                  <a:srgbClr val="000000"/>
                </a:solidFill>
              </a:rPr>
              <a:t>Why do you think he was a beloved community leader for speaking as he did?</a:t>
            </a:r>
            <a:endParaRPr>
              <a:solidFill>
                <a:srgbClr val="000000"/>
              </a:solidFill>
            </a:endParaRPr>
          </a:p>
        </p:txBody>
      </p:sp>
      <p:sp>
        <p:nvSpPr>
          <p:cNvPr id="78" name="Google Shape;78;p15"/>
          <p:cNvSpPr txBox="1"/>
          <p:nvPr/>
        </p:nvSpPr>
        <p:spPr>
          <a:xfrm>
            <a:off x="840275" y="4629675"/>
            <a:ext cx="7301400" cy="409200"/>
          </a:xfrm>
          <a:prstGeom prst="rect">
            <a:avLst/>
          </a:prstGeom>
          <a:solidFill>
            <a:srgbClr val="FFF2C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Click the here to play the video: </a:t>
            </a:r>
            <a:r>
              <a:rPr lang="en" u="sng">
                <a:solidFill>
                  <a:schemeClr val="hlink"/>
                </a:solidFill>
                <a:hlinkClick r:id="rId3"/>
              </a:rPr>
              <a:t>https://vimeo.com/6927484</a:t>
            </a:r>
            <a:endParaRPr/>
          </a:p>
          <a:p>
            <a:pPr indent="0" lvl="0" marL="0" rtl="0" algn="l">
              <a:spcBef>
                <a:spcPts val="0"/>
              </a:spcBef>
              <a:spcAft>
                <a:spcPts val="0"/>
              </a:spcAft>
              <a:buNone/>
            </a:pPr>
            <a:r>
              <a:t/>
            </a:r>
            <a:endParaRPr/>
          </a:p>
        </p:txBody>
      </p:sp>
      <p:pic>
        <p:nvPicPr>
          <p:cNvPr id="79" name="Google Shape;79;p15"/>
          <p:cNvPicPr preferRelativeResize="0"/>
          <p:nvPr/>
        </p:nvPicPr>
        <p:blipFill>
          <a:blip r:embed="rId4">
            <a:alphaModFix/>
          </a:blip>
          <a:stretch>
            <a:fillRect/>
          </a:stretch>
        </p:blipFill>
        <p:spPr>
          <a:xfrm>
            <a:off x="2980800" y="1296525"/>
            <a:ext cx="5914109" cy="3070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“Old” </a:t>
            </a:r>
            <a:r>
              <a:rPr lang="en"/>
              <a:t>DC: A Homegrown Music - Go-Go</a:t>
            </a:r>
            <a:endParaRPr/>
          </a:p>
        </p:txBody>
      </p:sp>
      <p:pic>
        <p:nvPicPr>
          <p:cNvPr descr="The legendary &quot;Godfather of Go-Go&quot; describes how he developed and evolved Go-Go in this ninth part of ten excerpts from the NVLP Oral History Archive. To learn more about Chuck Brown, visit http://www.visionaryproject.org/brownchuck" id="85" name="Google Shape;85;p16" title="Chuck Brown: The Evolution of Go-Go">
            <a:hlinkClick r:id="rId3"/>
          </p:cNvPr>
          <p:cNvPicPr preferRelativeResize="0"/>
          <p:nvPr/>
        </p:nvPicPr>
        <p:blipFill>
          <a:blip r:embed="rId4">
            <a:alphaModFix/>
          </a:blip>
          <a:stretch>
            <a:fillRect/>
          </a:stretch>
        </p:blipFill>
        <p:spPr>
          <a:xfrm>
            <a:off x="330850" y="1584875"/>
            <a:ext cx="4008450" cy="3006338"/>
          </a:xfrm>
          <a:prstGeom prst="rect">
            <a:avLst/>
          </a:prstGeom>
          <a:noFill/>
          <a:ln cap="flat" cmpd="sng" w="28575">
            <a:solidFill>
              <a:schemeClr val="dk2"/>
            </a:solidFill>
            <a:prstDash val="solid"/>
            <a:round/>
            <a:headEnd len="sm" w="sm" type="none"/>
            <a:tailEnd len="sm" w="sm" type="none"/>
          </a:ln>
        </p:spPr>
      </p:pic>
      <p:pic>
        <p:nvPicPr>
          <p:cNvPr descr="Chuck Brown created a sound that was unique and helped define D.C.'s musical culture." id="86" name="Google Shape;86;p16" title="Unsung: Chuck Brown and Go-Go">
            <a:hlinkClick r:id="rId5"/>
          </p:cNvPr>
          <p:cNvPicPr preferRelativeResize="0"/>
          <p:nvPr/>
        </p:nvPicPr>
        <p:blipFill>
          <a:blip r:embed="rId6">
            <a:alphaModFix/>
          </a:blip>
          <a:stretch>
            <a:fillRect/>
          </a:stretch>
        </p:blipFill>
        <p:spPr>
          <a:xfrm>
            <a:off x="4475900" y="1584863"/>
            <a:ext cx="4008450" cy="300633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Google Shape;91;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“Old” DC: Graffiti Culture</a:t>
            </a:r>
            <a:endParaRPr/>
          </a:p>
        </p:txBody>
      </p:sp>
      <p:pic>
        <p:nvPicPr>
          <p:cNvPr descr="Cool &quot;Disco&quot; Dan is a mascot of Washington DC. Newspapers, politicians, and the general public championed him but no one knew him or his story. This movie is a historical one that cracks the mystery of DC's most underground cult character." id="92" name="Google Shape;92;p17" title="The Legend of Cool &quot;Disco&quot; Dan - Trailer">
            <a:hlinkClick r:id="rId3"/>
          </p:cNvPr>
          <p:cNvPicPr preferRelativeResize="0"/>
          <p:nvPr/>
        </p:nvPicPr>
        <p:blipFill>
          <a:blip r:embed="rId4">
            <a:alphaModFix/>
          </a:blip>
          <a:stretch>
            <a:fillRect/>
          </a:stretch>
        </p:blipFill>
        <p:spPr>
          <a:xfrm>
            <a:off x="2088300" y="1392625"/>
            <a:ext cx="4572000" cy="3429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“Old” DC: A Rad Underground Punk Scene</a:t>
            </a:r>
            <a:endParaRPr/>
          </a:p>
        </p:txBody>
      </p:sp>
      <p:pic>
        <p:nvPicPr>
          <p:cNvPr descr="I Uploaded this cos this version isnt on youtube yet...that ive noticed.&#10;well here you go, off their self-titled album, i bring you Banned In D.C.&#10;lyrics-&#10;Banned in D.C. with a thousand more places to go.&#10;Gonna swim across the Atlantic, cause that's the only place I can go.&#10;&#10;You, you can't hurt me, me I'm banned in D.C. D.C.&#10;&#10;We, we got ourselves, gonna sing it, gonna love it, gonna work it out to any length.&#10;Don't worry, no worry, about what people say.&#10;We got ourselves, we gonna make it anyway.&#10;&#10;You, you can't hurt me, why I'm banned in D.C. D.C. D.C.&#10;&#10;And if you ban us from your clubs, it's the right time, with the right mind.&#10;And if you think we really care, then you won't find in my mind.&#10;Noooo! You can't afford, to close your doors, so soon no more.&#10;&#10;My oh my i lay you down upon the ground so soon no more.&#10;Nooo you can't afford to close your doors so soon no more.&#10;&#10;My oh my i let you down upon the groundddddd" id="98" name="Google Shape;98;p18" title="Bad Brains - Banned In DC(The s/t album version)">
            <a:hlinkClick r:id="rId3"/>
          </p:cNvPr>
          <p:cNvPicPr preferRelativeResize="0"/>
          <p:nvPr/>
        </p:nvPicPr>
        <p:blipFill>
          <a:blip r:embed="rId4">
            <a:alphaModFix/>
          </a:blip>
          <a:stretch>
            <a:fillRect/>
          </a:stretch>
        </p:blipFill>
        <p:spPr>
          <a:xfrm>
            <a:off x="1992200" y="1406350"/>
            <a:ext cx="4572000" cy="3429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“Old” DC: An Infamous Nickname: </a:t>
            </a:r>
            <a:r>
              <a:rPr lang="en" sz="2400"/>
              <a:t>“Murder Capital”</a:t>
            </a:r>
            <a:endParaRPr sz="2400"/>
          </a:p>
        </p:txBody>
      </p:sp>
      <p:pic>
        <p:nvPicPr>
          <p:cNvPr descr="Rayful Edmond, 24, had become D.C.'s biggest, most successful and feared crack-cocaine dealer. He was a D.C. native who grew up on M Street, NE. Like a lot of the young drug dealers around him, Edmond wasn't poor. His mother and his father had government jobs. But by age 9, he had been exposed to the drug life by his father, Rayful Edmond II. The drug business was equal opportunity; a chance to leap over the rest of the working class into a land of riches.&#10;&#10;View more on Rayful Edmund here: https://bit.ly/2OvayIp" id="104" name="Google Shape;104;p19" title="Rayful Edmond's Rise to Washington, DC's crack kingpin">
            <a:hlinkClick r:id="rId3"/>
          </p:cNvPr>
          <p:cNvPicPr preferRelativeResize="0"/>
          <p:nvPr/>
        </p:nvPicPr>
        <p:blipFill>
          <a:blip r:embed="rId4">
            <a:alphaModFix/>
          </a:blip>
          <a:stretch>
            <a:fillRect/>
          </a:stretch>
        </p:blipFill>
        <p:spPr>
          <a:xfrm>
            <a:off x="387893" y="1366313"/>
            <a:ext cx="3999982" cy="3000000"/>
          </a:xfrm>
          <a:prstGeom prst="rect">
            <a:avLst/>
          </a:prstGeom>
          <a:noFill/>
          <a:ln cap="flat" cmpd="sng" w="28575">
            <a:solidFill>
              <a:schemeClr val="dk2"/>
            </a:solidFill>
            <a:prstDash val="solid"/>
            <a:round/>
            <a:headEnd len="sm" w="sm" type="none"/>
            <a:tailEnd len="sm" w="sm" type="none"/>
          </a:ln>
        </p:spPr>
      </p:pic>
      <p:sp>
        <p:nvSpPr>
          <p:cNvPr id="105" name="Google Shape;105;p19"/>
          <p:cNvSpPr txBox="1"/>
          <p:nvPr/>
        </p:nvSpPr>
        <p:spPr>
          <a:xfrm>
            <a:off x="206100" y="4451200"/>
            <a:ext cx="8550000" cy="555000"/>
          </a:xfrm>
          <a:prstGeom prst="rect">
            <a:avLst/>
          </a:prstGeom>
          <a:solidFill>
            <a:srgbClr val="FFF2C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t>Considering what you’ve learned about DC in the 1980s and 1990s, why do you think that the illegal drug economy and drug use was so enticing to black youth in the city?</a:t>
            </a:r>
            <a:endParaRPr b="1"/>
          </a:p>
        </p:txBody>
      </p:sp>
      <p:pic>
        <p:nvPicPr>
          <p:cNvPr descr="Nonchalant - 5 o clock  ...in the morning &#10; &#10;...where you gonna be..." id="106" name="Google Shape;106;p19" title="Nonchalant - 5 o clock">
            <a:hlinkClick r:id="rId5"/>
          </p:cNvPr>
          <p:cNvPicPr preferRelativeResize="0"/>
          <p:nvPr/>
        </p:nvPicPr>
        <p:blipFill>
          <a:blip r:embed="rId6">
            <a:alphaModFix/>
          </a:blip>
          <a:stretch>
            <a:fillRect/>
          </a:stretch>
        </p:blipFill>
        <p:spPr>
          <a:xfrm>
            <a:off x="4764225" y="1366325"/>
            <a:ext cx="3935867" cy="29519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Google Shape;111;p20"/>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900"/>
              <a:t>DC Residents </a:t>
            </a:r>
            <a:r>
              <a:rPr lang="en" sz="2900"/>
              <a:t>Reminisce</a:t>
            </a:r>
            <a:r>
              <a:rPr lang="en" sz="2900"/>
              <a:t>: In words and music</a:t>
            </a:r>
            <a:endParaRPr sz="2900"/>
          </a:p>
        </p:txBody>
      </p:sp>
      <p:sp>
        <p:nvSpPr>
          <p:cNvPr id="112" name="Google Shape;112;p20"/>
          <p:cNvSpPr txBox="1"/>
          <p:nvPr>
            <p:ph idx="1" type="body"/>
          </p:nvPr>
        </p:nvSpPr>
        <p:spPr>
          <a:xfrm>
            <a:off x="387900" y="1489825"/>
            <a:ext cx="3209400" cy="3078900"/>
          </a:xfrm>
          <a:prstGeom prst="rect">
            <a:avLst/>
          </a:prstGeom>
          <a:solidFill>
            <a:srgbClr val="C9DAF8"/>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How do these 2 Hip Hop artists, born and raised in DC talk about: </a:t>
            </a:r>
            <a:endParaRPr>
              <a:solidFill>
                <a:srgbClr val="000000"/>
              </a:solidFill>
            </a:endParaRPr>
          </a:p>
          <a:p>
            <a:pPr indent="-342900" lvl="0" marL="457200" rtl="0" algn="l">
              <a:spcBef>
                <a:spcPts val="1600"/>
              </a:spcBef>
              <a:spcAft>
                <a:spcPts val="0"/>
              </a:spcAft>
              <a:buClr>
                <a:srgbClr val="000000"/>
              </a:buClr>
              <a:buSzPts val="1800"/>
              <a:buChar char="●"/>
            </a:pPr>
            <a:r>
              <a:rPr lang="en">
                <a:solidFill>
                  <a:srgbClr val="000000"/>
                </a:solidFill>
              </a:rPr>
              <a:t>Their hometown</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DC culture and arts </a:t>
            </a:r>
            <a:endParaRPr>
              <a:solidFill>
                <a:srgbClr val="000000"/>
              </a:solidFill>
            </a:endParaRPr>
          </a:p>
          <a:p>
            <a:pPr indent="-342900" lvl="0" marL="457200" rtl="0" algn="l">
              <a:spcBef>
                <a:spcPts val="0"/>
              </a:spcBef>
              <a:spcAft>
                <a:spcPts val="0"/>
              </a:spcAft>
              <a:buClr>
                <a:srgbClr val="000000"/>
              </a:buClr>
              <a:buSzPts val="1800"/>
              <a:buChar char="●"/>
            </a:pPr>
            <a:r>
              <a:rPr lang="en">
                <a:solidFill>
                  <a:srgbClr val="000000"/>
                </a:solidFill>
              </a:rPr>
              <a:t>Their experience/view on gentrification</a:t>
            </a:r>
            <a:endParaRPr>
              <a:solidFill>
                <a:srgbClr val="000000"/>
              </a:solidFill>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pic>
        <p:nvPicPr>
          <p:cNvPr descr="An audio documentary in which Donelle Boose interviews two DC based Hip Hop artists about their lives in and around Washington, DC. The artists, Head Roc and Uptown XO, discuss growing up in the city and in its surrounding suburbs, and how the changing culture of the city shaped their lives and art. Hip Hop music created by the two artists weaves these stories together. [Warning: occasions of frank and explicit language in some music snippets.]" id="113" name="Google Shape;113;p20" title="They Reminisce, In Sounds and Words">
            <a:hlinkClick r:id="rId3"/>
          </p:cNvPr>
          <p:cNvPicPr preferRelativeResize="0"/>
          <p:nvPr/>
        </p:nvPicPr>
        <p:blipFill>
          <a:blip r:embed="rId4">
            <a:alphaModFix/>
          </a:blip>
          <a:stretch>
            <a:fillRect/>
          </a:stretch>
        </p:blipFill>
        <p:spPr>
          <a:xfrm>
            <a:off x="3914450" y="1144125"/>
            <a:ext cx="4572000" cy="3429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Listen More: Uptown XO</a:t>
            </a:r>
            <a:endParaRPr/>
          </a:p>
        </p:txBody>
      </p:sp>
      <p:pic>
        <p:nvPicPr>
          <p:cNvPr descr="Track #4 from &quot;Colour de Grey&quot;&#10;Produced by AB The Pro || Directed by Lazlo &#10;&#10;Director's Statement:&#10;&quot;The video for &quot;Finding My Way&quot; takes cues from the boom bap style production of the track and imagines Uptown XO as two sides of the same young man, coming of age during the mid-nineties in Washington D.C. During the first verse XO takes on the persona of a street minded hustler, spending time in alleyways, shady housing, and rooftops. While for the second verse he portrays the role of a government insider, working to enact change through the political system on Capitol Hill. These twin lifestyles echo the flip side of the same mindset, much like the dichotomy of the District itself.&quot;&#10;&#10;Mp3: https://itunes.apple.com/us/album/colour-de-grey/id598523872&#10;CD: http://www.mellomusicgroup.com/collections/cd/products/uptown-xo-colour-de-grey-cd-pre-order&#10;Vinyl: http://www.mellomusicgroup.com/collections/vinyl/products/copy-of-uptown-xo-colour-de-grey-gray-vinyl-lp-download&#10;&#10;Diamond District emcee Uptown XO releases the video version of his first single &quot;Finding My Way&quot; from the album &quot;Colour de Grey&quot;.  A.B. The Pro produces, adding a percussive funk loop to XO's introspective lyrical mood.   XO explores all he's been through - from childhood evictions and lost memories, to the battle for his soul: &quot;Lost erything in life and had to start all over / I had to cope with the pain, now I can't stay sober.&quot; As always a picturesque tour of Washington DC from Uptown XO.&#10;&#10;Twitter: http://twitter.com/uptownxo&#10;Facebook: https://www.facebook.com/pages/Uptown-XO-of-Diamond-District/457005527673659?ref=br_tf&#10;&#10;Product: CD, LP, Mp3&#10;Artist: Uptown XO&#10;Album: Colour de Grey&#10;Release Date: February 5, 2013&#10;&#10;Mello Music Group Copyright 2013&#10;&#10;http://www.youtube.com/MelloMusicGroup&#10;http://www.facebook.com/MelloMusicGroup360&#10;http://www.twitter.com/MelloMusicGroup Subscribe: http://bit.ly/1BjlVWy" id="119" name="Google Shape;119;p21" title="Uptown XO (of Diamond District) - Finding My Way (OFFICIAL VIDEO)">
            <a:hlinkClick r:id="rId3"/>
          </p:cNvPr>
          <p:cNvPicPr preferRelativeResize="0"/>
          <p:nvPr/>
        </p:nvPicPr>
        <p:blipFill>
          <a:blip r:embed="rId4">
            <a:alphaModFix/>
          </a:blip>
          <a:stretch>
            <a:fillRect/>
          </a:stretch>
        </p:blipFill>
        <p:spPr>
          <a:xfrm>
            <a:off x="387900" y="1543650"/>
            <a:ext cx="3635026" cy="2726275"/>
          </a:xfrm>
          <a:prstGeom prst="rect">
            <a:avLst/>
          </a:prstGeom>
          <a:noFill/>
          <a:ln cap="flat" cmpd="sng" w="28575">
            <a:solidFill>
              <a:schemeClr val="dk2"/>
            </a:solidFill>
            <a:prstDash val="solid"/>
            <a:round/>
            <a:headEnd len="sm" w="sm" type="none"/>
            <a:tailEnd len="sm" w="sm" type="none"/>
          </a:ln>
        </p:spPr>
      </p:pic>
      <p:pic>
        <p:nvPicPr>
          <p:cNvPr descr="XO shows us around northwest DC.&#10;http://www.thefader.com/2011/11/10/video-xo-is-a-fly-guy&#10;&#10;Subscribe now for more The FADER  http://bit.ly/XPZVfG&#10;&#10;The FADER and vitaminwater join forces to give you the best in live music performances and stories. Artist interviews and performances include Future, Chance The Rapper, Willow Smith, French Montana, Jeremih, Trey Songz, Rye Rye, Big Krit, Raury, Brisco, The Internet, Jhene Aiko, Jojo, Young Breed, Kehlani, Alessia Cara, Matt and Kim and more.&#10;https://www.youtube.com/playlist?list=PLPH2E2Ybj9J57sThZhSKSR2y1mCHm6S_H&#10;&#10;Read the FADER: http://www.thefader.com&#10;Follow the FADER on Twitter: https://twitter.com/thefader&#10;Like the FADER on Facebook: http://on.fb.me/11JaNSJ&#10;Follow the FADER on Tumblr: http://bit.ly/xerObW&#10;&#10;The FADER is the definitive voice of emerging music and the lifestyle that surrounds it. Check out interviews, outings, music videos, advice and performances with musicians, artists and designers." id="120" name="Google Shape;120;p21" title="Uptown X.O. Documentary">
            <a:hlinkClick r:id="rId5"/>
          </p:cNvPr>
          <p:cNvPicPr preferRelativeResize="0"/>
          <p:nvPr/>
        </p:nvPicPr>
        <p:blipFill>
          <a:blip r:embed="rId6">
            <a:alphaModFix/>
          </a:blip>
          <a:stretch>
            <a:fillRect/>
          </a:stretch>
        </p:blipFill>
        <p:spPr>
          <a:xfrm>
            <a:off x="4709275" y="1516088"/>
            <a:ext cx="3708526" cy="27814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2"/>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Listen More: HeadRoc on “New” DC </a:t>
            </a:r>
            <a:endParaRPr/>
          </a:p>
        </p:txBody>
      </p:sp>
      <p:pic>
        <p:nvPicPr>
          <p:cNvPr descr="This Song was added to the Now Available &quot;Black Rock Star Super Hero Music&quot; Street Tape Project by Head-Roc available on Soundcloud and Reverbnation.&#10;&quot;Save Our People&quot;&#10;Produced by : Head Roc&#10;Written by : Head Roc&#10;Video by : Roshan Ghimire (@RoshGhimire)&#10;Shot on location in Chocolate City and Maryland.&#10;Visit and download Head-Roc's &quot;Black Rock Star Super Hero Music&quot; Street Tape at:&#10;Soundcloud: https://soundcloud.com/head-roc/sets/...&#10;Reverbnation (w/ Lyrics): http://www.reverbnation.com/headroc/&#10;Head-Roc on the Web: http://www.head-roc.com&#10;Facebook: http://www.facebook.com/head.roc.5&#10;Twitter:&#10;@Head_Roc&#10;@GODISHEUS" id="126" name="Google Shape;126;p22" title="&quot;Save Our People&quot; by Head Roc">
            <a:hlinkClick r:id="rId3"/>
          </p:cNvPr>
          <p:cNvPicPr preferRelativeResize="0"/>
          <p:nvPr/>
        </p:nvPicPr>
        <p:blipFill>
          <a:blip r:embed="rId4">
            <a:alphaModFix/>
          </a:blip>
          <a:stretch>
            <a:fillRect/>
          </a:stretch>
        </p:blipFill>
        <p:spPr>
          <a:xfrm>
            <a:off x="152400" y="1368175"/>
            <a:ext cx="4103825" cy="3077850"/>
          </a:xfrm>
          <a:prstGeom prst="rect">
            <a:avLst/>
          </a:prstGeom>
          <a:noFill/>
          <a:ln cap="flat" cmpd="sng" w="28575">
            <a:solidFill>
              <a:schemeClr val="dk2"/>
            </a:solidFill>
            <a:prstDash val="solid"/>
            <a:round/>
            <a:headEnd len="sm" w="sm" type="none"/>
            <a:tailEnd len="sm" w="sm" type="none"/>
          </a:ln>
        </p:spPr>
      </p:pic>
      <p:pic>
        <p:nvPicPr>
          <p:cNvPr descr="Walmart has plans to establish four stores in DC by 2012. Notorious for threatening small businesses, &#10;causing the loss of more jobs, and bringing lower wage standards  for all workers to communities, &#10;concerned District of Columbia citizens and social justice advocates are coming together to spread &#10;the news and resist the potentially disastrous implication for the District. This music video is part of &#10; &quot;Keep DC Walmart Free&quot; campaign. The Mayor of DC Hip-Hop, Head-Roc brings together words, music and &#10;rhythm of rap to show you dark and greedy side of Walmart. So please WATCH and  SHARE. &#10;Comments and feedback appreciated. &#10;One more time &#10;KEEP DC WAL-MART FREE and  EMPOWER DC" id="127" name="Google Shape;127;p22" title="&quot;Keep DC Walmart Free&quot; by Head-Roc">
            <a:hlinkClick r:id="rId5"/>
          </p:cNvPr>
          <p:cNvPicPr preferRelativeResize="0"/>
          <p:nvPr/>
        </p:nvPicPr>
        <p:blipFill>
          <a:blip r:embed="rId6">
            <a:alphaModFix/>
          </a:blip>
          <a:stretch>
            <a:fillRect/>
          </a:stretch>
        </p:blipFill>
        <p:spPr>
          <a:xfrm>
            <a:off x="4517075" y="1296525"/>
            <a:ext cx="4379200" cy="32844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23"/>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Policing Gentrification in Washington, DC</a:t>
            </a:r>
            <a:endParaRPr/>
          </a:p>
        </p:txBody>
      </p:sp>
      <p:sp>
        <p:nvSpPr>
          <p:cNvPr id="133" name="Google Shape;133;p23"/>
          <p:cNvSpPr txBox="1"/>
          <p:nvPr>
            <p:ph idx="1" type="body"/>
          </p:nvPr>
        </p:nvSpPr>
        <p:spPr>
          <a:xfrm>
            <a:off x="387900" y="1489825"/>
            <a:ext cx="2495400" cy="2566500"/>
          </a:xfrm>
          <a:prstGeom prst="rect">
            <a:avLst/>
          </a:prstGeom>
          <a:solidFill>
            <a:srgbClr val="C9DAF8"/>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For your notes: </a:t>
            </a:r>
            <a:endParaRPr>
              <a:solidFill>
                <a:srgbClr val="000000"/>
              </a:solidFill>
            </a:endParaRPr>
          </a:p>
          <a:p>
            <a:pPr indent="0" lvl="0" marL="0" rtl="0" algn="l">
              <a:spcBef>
                <a:spcPts val="1600"/>
              </a:spcBef>
              <a:spcAft>
                <a:spcPts val="0"/>
              </a:spcAft>
              <a:buNone/>
            </a:pPr>
            <a:r>
              <a:rPr lang="en">
                <a:solidFill>
                  <a:srgbClr val="000000"/>
                </a:solidFill>
              </a:rPr>
              <a:t>What critique of police is discussed in this film?</a:t>
            </a:r>
            <a:endParaRPr>
              <a:solidFill>
                <a:srgbClr val="000000"/>
              </a:solidFill>
            </a:endParaRPr>
          </a:p>
          <a:p>
            <a:pPr indent="0" lvl="0" marL="0" rtl="0" algn="l">
              <a:spcBef>
                <a:spcPts val="1600"/>
              </a:spcBef>
              <a:spcAft>
                <a:spcPts val="1600"/>
              </a:spcAft>
              <a:buNone/>
            </a:pPr>
            <a:r>
              <a:rPr lang="en">
                <a:solidFill>
                  <a:srgbClr val="000000"/>
                </a:solidFill>
              </a:rPr>
              <a:t>What is your view of this critique?</a:t>
            </a:r>
            <a:endParaRPr>
              <a:solidFill>
                <a:srgbClr val="000000"/>
              </a:solidFill>
            </a:endParaRPr>
          </a:p>
        </p:txBody>
      </p:sp>
      <p:pic>
        <p:nvPicPr>
          <p:cNvPr id="134" name="Google Shape;134;p23"/>
          <p:cNvPicPr preferRelativeResize="0"/>
          <p:nvPr/>
        </p:nvPicPr>
        <p:blipFill>
          <a:blip r:embed="rId3">
            <a:alphaModFix/>
          </a:blip>
          <a:stretch>
            <a:fillRect/>
          </a:stretch>
        </p:blipFill>
        <p:spPr>
          <a:xfrm>
            <a:off x="3281425" y="1338250"/>
            <a:ext cx="5161000" cy="2869650"/>
          </a:xfrm>
          <a:prstGeom prst="rect">
            <a:avLst/>
          </a:prstGeom>
          <a:noFill/>
          <a:ln cap="flat" cmpd="sng" w="28575">
            <a:solidFill>
              <a:schemeClr val="dk2"/>
            </a:solidFill>
            <a:prstDash val="solid"/>
            <a:round/>
            <a:headEnd len="sm" w="sm" type="none"/>
            <a:tailEnd len="sm" w="sm" type="none"/>
          </a:ln>
        </p:spPr>
      </p:pic>
      <p:sp>
        <p:nvSpPr>
          <p:cNvPr id="135" name="Google Shape;135;p23"/>
          <p:cNvSpPr txBox="1"/>
          <p:nvPr/>
        </p:nvSpPr>
        <p:spPr>
          <a:xfrm>
            <a:off x="311400" y="4333375"/>
            <a:ext cx="8521200" cy="686100"/>
          </a:xfrm>
          <a:prstGeom prst="rect">
            <a:avLst/>
          </a:prstGeom>
          <a:solidFill>
            <a:srgbClr val="FFF2CC"/>
          </a:solid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latin typeface="Roboto"/>
                <a:ea typeface="Roboto"/>
                <a:cs typeface="Roboto"/>
                <a:sym typeface="Roboto"/>
              </a:rPr>
              <a:t>Click the link to play:</a:t>
            </a:r>
            <a:r>
              <a:rPr lang="en" sz="1800"/>
              <a:t> </a:t>
            </a:r>
            <a:r>
              <a:rPr lang="en" sz="1800" u="sng">
                <a:solidFill>
                  <a:srgbClr val="1155CC"/>
                </a:solidFill>
                <a:hlinkClick r:id="rId4"/>
              </a:rPr>
              <a:t>https://vimeo.com/josephmarcus/policing-gentrification</a:t>
            </a:r>
            <a:endParaRPr sz="1800">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2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“New” DC community members sound off</a:t>
            </a:r>
            <a:endParaRPr/>
          </a:p>
        </p:txBody>
      </p:sp>
      <p:pic>
        <p:nvPicPr>
          <p:cNvPr descr="'I wait until the neighborhood says it's ready for me.  We're not the cause of gentrification, we're a symptom.'" id="141" name="Google Shape;141;p24" title="New Anacostia location of Busboys and Poets a 'symptom' of gentrification">
            <a:hlinkClick r:id="rId3"/>
          </p:cNvPr>
          <p:cNvPicPr preferRelativeResize="0"/>
          <p:nvPr/>
        </p:nvPicPr>
        <p:blipFill>
          <a:blip r:embed="rId4">
            <a:alphaModFix/>
          </a:blip>
          <a:stretch>
            <a:fillRect/>
          </a:stretch>
        </p:blipFill>
        <p:spPr>
          <a:xfrm>
            <a:off x="234775" y="1448925"/>
            <a:ext cx="3761365" cy="2821024"/>
          </a:xfrm>
          <a:prstGeom prst="rect">
            <a:avLst/>
          </a:prstGeom>
          <a:noFill/>
          <a:ln cap="flat" cmpd="sng" w="28575">
            <a:solidFill>
              <a:schemeClr val="dk2"/>
            </a:solidFill>
            <a:prstDash val="solid"/>
            <a:round/>
            <a:headEnd len="sm" w="sm" type="none"/>
            <a:tailEnd len="sm" w="sm" type="none"/>
          </a:ln>
        </p:spPr>
      </p:pic>
      <p:pic>
        <p:nvPicPr>
          <p:cNvPr descr="Columbia Heights is one of the most gentrified neighborhoods in the country. The Rip interns interviewed people in the area to get their thoughts on this issue.&#10;&#10;&#10;For more about Rip. check us out on these platforms &#10;&#10;Facebook: https://www.facebook.com/Revitalize.inspire.perform/&#10;&#10;Instagram @revitalize.inspire.perform" id="142" name="Google Shape;142;p24" title="Gentrification in DC">
            <a:hlinkClick r:id="rId5"/>
          </p:cNvPr>
          <p:cNvPicPr preferRelativeResize="0"/>
          <p:nvPr/>
        </p:nvPicPr>
        <p:blipFill>
          <a:blip r:embed="rId6">
            <a:alphaModFix/>
          </a:blip>
          <a:stretch>
            <a:fillRect/>
          </a:stretch>
        </p:blipFill>
        <p:spPr>
          <a:xfrm>
            <a:off x="4503350" y="1402774"/>
            <a:ext cx="3761375" cy="2821051"/>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Google Shape;147;p2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“New” DC - Tarica June - “But Anyway”</a:t>
            </a:r>
            <a:endParaRPr/>
          </a:p>
        </p:txBody>
      </p:sp>
      <p:pic>
        <p:nvPicPr>
          <p:cNvPr descr="Visuals for But Anyway by TARICA (@TaricaJune)&#10;&#10;**Visit http://www.taricajune.com for more**&#10;&#10;Directed and Edited by TARICA (@taricajune)&#10;Shot by OLESKII OSYKA (@alex_osyka)&#10;Makeup by Leonytyne Reaves (@leontyneer)&#10;Song produced by DJ Nate Vic (@therealnatevic)&#10;Special Thanks to THE HIGHLANDS (https://www.facebook.com/The-Highland... | ) &#10;Marvin Gaye mural painted by Aniekan Udofia (www.aniekanudofia.com/)&#10;Chuck Brown mural painted by DC Middle School Students.&#10;&#10;LYRICS:&#10;&#10;Today's a good day&#10;know it's finna be sweet&#10;I'm listening to Dom on Kennedy street&#10;remembering the west coast where the energy's sweet&#10;I did my yoga this morning so my memory's peaked&#10;but anyway, off-grid sh*t, nothing to tweet&#10;the city's still filling up with those who dance off-beat&#10;more than 140 characters, and all of them weak&#10;they walk by, low eye, act like they can't speak&#10;they walk dogs--when I say that I don't mean their feet&#10;that's cause they scared of their neighbors, them they don't wanna meet&#10;but anyway, this is third generation for me&#10;my parents and my grandparents all from DC&#10;so I feel like I notice things other folks can't see&#10;And like I represent things other folks can't be&#10;and I remember&#10;all Black on the green line&#10;and all the kids had jobs in the summertime&#10;say what you want about Barry, but he cared for the poor&#10;and that ain't who these new fools working for&#10;I tell em, &quot;That aint who these new fools workin for&quot;&#10;they tryna kick us all out and just build more stores&#10;but anyway...&#10;&#10;[HOOK]&#10;But Anyway I could go on forever&#10;bout all of the bull&#10;that I'm tryna make better&#10;or even about me and the twenty first letter&#10;I feel like I know you&#10;even though we ain't together&#10;live forever&#10;ok, you gettin money&#10;well I'm gettin peace of mind that you can't take from me&#10;so I feel I'm doing fine and as long as I love me&#10;I follow my own signs and the world can't judge me&#10;pretty or ugly.&#10;&#10;Verse 2&#10;speed cameras send me pictures in the mail&#10;I hate this city sometimes, but oh well...&#10;what can I do? pay the damned ticket&#10;think it's unconstitutional but I don't picket&#10;there's other battles, other cages to rattle&#10;they still lockin us up and tryna herd us like cattle&#10;I talk about it cuz nobody else tattles&#10;they takin juveniles to Iowa, sayin that'll&#10;teach em&#10;but it won't.&#10;I swear on everything this system is a joke, not rehabilitation&#10;and it's not about hope&#10;it's about the corporations,&#10;ten dollar soap&#10;and ten dollars for ten minutes on the phone till you broke&#10;where they recording every single word that you spoke&#10;they probably ignoring every single word that I wrote&#10;cu if I ain't burn it down I was only blowin smoke.&#10;&#10;[HOOK Repeats]&#10;And anyway, I'm just speaking from my heart&#10;even though the industry is tryna keep us apart&#10;even though my enemies be steadily throwing darts&#10;I'mma make it to the end, man I said it from the start&#10;so play your part&#10;and your position&#10;pen and paper's like the pots when I'm cookin in the kitchen&#10;if I serve it up hot, know the people gon listen&#10;gon give it all I got, I'm the link that was missing&#10;no more wishing&#10;cause I'm here&#10;vibratin off love&#10;not the frequency of fear&#10;I'mma keep it right there and watch the hate disappear&#10;everyday is my year&#10;get that sh*t clear." id="148" name="Google Shape;148;p25" title="BUT ANYWAY">
            <a:hlinkClick r:id="rId3"/>
          </p:cNvPr>
          <p:cNvPicPr preferRelativeResize="0"/>
          <p:nvPr/>
        </p:nvPicPr>
        <p:blipFill>
          <a:blip r:embed="rId4">
            <a:alphaModFix/>
          </a:blip>
          <a:stretch>
            <a:fillRect/>
          </a:stretch>
        </p:blipFill>
        <p:spPr>
          <a:xfrm>
            <a:off x="1854900" y="1461275"/>
            <a:ext cx="4572000" cy="3429000"/>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800"/>
              <a:t>“New” DC Homegrown Music and Gentrification</a:t>
            </a:r>
            <a:endParaRPr sz="2800"/>
          </a:p>
        </p:txBody>
      </p:sp>
      <p:pic>
        <p:nvPicPr>
          <p:cNvPr id="154" name="Google Shape;154;p26" title="Backyard - Keeping Go Go Going in a Gentrifying DC">
            <a:hlinkClick r:id="rId3"/>
          </p:cNvPr>
          <p:cNvPicPr preferRelativeResize="0"/>
          <p:nvPr/>
        </p:nvPicPr>
        <p:blipFill>
          <a:blip r:embed="rId4">
            <a:alphaModFix/>
          </a:blip>
          <a:stretch>
            <a:fillRect/>
          </a:stretch>
        </p:blipFill>
        <p:spPr>
          <a:xfrm>
            <a:off x="2518050" y="1514350"/>
            <a:ext cx="4107900" cy="308092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 Final Word: Don’t Mute DC</a:t>
            </a:r>
            <a:endParaRPr/>
          </a:p>
        </p:txBody>
      </p:sp>
      <p:pic>
        <p:nvPicPr>
          <p:cNvPr descr="DC hip-hop pioneer has joined the #DontMuteDC movement." id="160" name="Google Shape;160;p27" title="DC native releases hip-hop call to action: 'Can't Lose the Soul'">
            <a:hlinkClick r:id="rId3"/>
          </p:cNvPr>
          <p:cNvPicPr preferRelativeResize="0"/>
          <p:nvPr/>
        </p:nvPicPr>
        <p:blipFill>
          <a:blip r:embed="rId4">
            <a:alphaModFix/>
          </a:blip>
          <a:stretch>
            <a:fillRect/>
          </a:stretch>
        </p:blipFill>
        <p:spPr>
          <a:xfrm>
            <a:off x="4652175" y="1667975"/>
            <a:ext cx="4103924" cy="3077950"/>
          </a:xfrm>
          <a:prstGeom prst="rect">
            <a:avLst/>
          </a:prstGeom>
          <a:noFill/>
          <a:ln cap="flat" cmpd="sng" w="28575">
            <a:solidFill>
              <a:schemeClr val="dk2"/>
            </a:solidFill>
            <a:prstDash val="solid"/>
            <a:round/>
            <a:headEnd len="sm" w="sm" type="none"/>
            <a:tailEnd len="sm" w="sm" type="none"/>
          </a:ln>
        </p:spPr>
      </p:pic>
      <p:pic>
        <p:nvPicPr>
          <p:cNvPr descr="The Go-Go music at the Metro PCS store in the Shaw neighborhood of Washington, D.C., is back playing outside on April 10. The music was muted two weeks ago after a noise complaint which led to outrage from residents and elected officials. Read more: https://wapo.st/2v1aXr7. Subscribe to The Washington Post on YouTube: https://wapo.st/2QOdcqK&#10;&#10;Follow us:&#10;Twitter: https://twitter.com/washingtonpost&#10;Instagram: https://www.instagram.com/washingtonpost/&#10;Facebook: https://www.facebook.com/washingtonpost/" id="161" name="Google Shape;161;p27" title="Go-go music returns to Shaw’s Metro PCS store after #DontMuteDC protests">
            <a:hlinkClick r:id="rId5"/>
          </p:cNvPr>
          <p:cNvPicPr preferRelativeResize="0"/>
          <p:nvPr/>
        </p:nvPicPr>
        <p:blipFill>
          <a:blip r:embed="rId6">
            <a:alphaModFix/>
          </a:blip>
          <a:stretch>
            <a:fillRect/>
          </a:stretch>
        </p:blipFill>
        <p:spPr>
          <a:xfrm>
            <a:off x="387900" y="1667976"/>
            <a:ext cx="3925325" cy="29439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